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9"/>
  </p:notesMasterIdLst>
  <p:handoutMasterIdLst>
    <p:handoutMasterId r:id="rId7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18" r:id="rId52"/>
    <p:sldId id="304" r:id="rId53"/>
    <p:sldId id="305" r:id="rId54"/>
    <p:sldId id="306" r:id="rId55"/>
    <p:sldId id="307" r:id="rId56"/>
    <p:sldId id="308" r:id="rId57"/>
    <p:sldId id="309" r:id="rId58"/>
    <p:sldId id="310" r:id="rId59"/>
    <p:sldId id="311" r:id="rId60"/>
    <p:sldId id="319" r:id="rId61"/>
    <p:sldId id="312" r:id="rId62"/>
    <p:sldId id="313" r:id="rId63"/>
    <p:sldId id="314" r:id="rId64"/>
    <p:sldId id="320" r:id="rId65"/>
    <p:sldId id="315" r:id="rId66"/>
    <p:sldId id="316" r:id="rId67"/>
    <p:sldId id="317" r:id="rId6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14" autoAdjust="0"/>
    <p:restoredTop sz="65381" autoAdjust="0"/>
  </p:normalViewPr>
  <p:slideViewPr>
    <p:cSldViewPr snapToGrid="0">
      <p:cViewPr varScale="1">
        <p:scale>
          <a:sx n="76" d="100"/>
          <a:sy n="76" d="100"/>
        </p:scale>
        <p:origin x="224" y="5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notesMaster" Target="notesMasters/notes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handoutMaster" Target="handoutMasters/handoutMaster1.xml"/><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p>
          <a:p>
            <a:endParaRPr lang="en-US" dirty="0" smtClean="0"/>
          </a:p>
          <a:p>
            <a:r>
              <a:rPr lang="en-US" dirty="0" smtClean="0"/>
              <a:t>Let's use help to review the command again.</a:t>
            </a:r>
            <a:r>
              <a:rPr lang="en-US" baseline="0" dirty="0" smtClean="0"/>
              <a:t> </a:t>
            </a:r>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have successfully updated the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6410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It's </a:t>
            </a:r>
            <a:r>
              <a:rPr lang="en-US" dirty="0" smtClean="0"/>
              <a:t>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Wonderful. The workstation cookbook's</a:t>
            </a:r>
            <a:r>
              <a:rPr lang="en-US" baseline="0" dirty="0" smtClean="0"/>
              <a:t> setup recipe now uses a template instead of the file resource. This is the resource you will use in the future when writing out almost all text files to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50782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Updating</a:t>
            </a:r>
            <a:r>
              <a:rPr lang="en-US" baseline="0" dirty="0" smtClean="0"/>
              <a:t> the version  and committing your work is </a:t>
            </a:r>
            <a:r>
              <a:rPr lang="en-US" baseline="0" smtClean="0"/>
              <a:t>an essential part of the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8968236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docs.chef.io/templates.html#variabl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smtClean="0"/>
              <a:t>Demo: </a:t>
            </a:r>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fontScale="90000"/>
          </a:bodyPr>
          <a:lstStyle/>
          <a:p>
            <a:r>
              <a:rPr lang="en-US" dirty="0" smtClean="0"/>
              <a:t>Demo: 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err="1" smtClean="0"/>
              <a:t>UsaGL</a:t>
            </a:r>
            <a:r>
              <a:rPr lang="en-US" dirty="0" smtClean="0"/>
              <a:t>: </a:t>
            </a:r>
            <a:r>
              <a:rPr lang="en-US" dirty="0"/>
              <a:t>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GL: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err="1" smtClean="0"/>
              <a:t>UsaGL</a:t>
            </a:r>
            <a:r>
              <a:rPr lang="en-US" dirty="0" smtClean="0"/>
              <a:t>: </a:t>
            </a:r>
            <a:r>
              <a:rPr lang="en-US" dirty="0"/>
              <a:t>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GL: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GL: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GL: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smtClean="0"/>
              <a:t>&lt;</a:t>
            </a:r>
            <a:r>
              <a:rPr lang="en-US" dirty="0"/>
              <a:t>h1&gt;Hello, world!&lt;/h1&gt;</a:t>
            </a:r>
          </a:p>
          <a:p>
            <a:r>
              <a:rPr lang="en-US" dirty="0" smtClean="0"/>
              <a:t>&lt;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a:t>
            </a:r>
            <a:r>
              <a:rPr lang="en-US"/>
              <a:t>h2</a:t>
            </a:r>
            <a:r>
              <a:rPr lang="en-US" smtClean="0"/>
              <a:t>&gt;</a:t>
            </a:r>
            <a:endParaRPr lang="en-US" dirty="0"/>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uk-UA" dirty="0"/>
              <a:t>'</a:t>
            </a:r>
            <a:r>
              <a:rPr lang="en-US" dirty="0" err="1"/>
              <a:t>httpd</a:t>
            </a:r>
            <a:r>
              <a:rPr lang="uk-UA" dirty="0"/>
              <a:t>'</a:t>
            </a:r>
            <a:endParaRPr lang="en-US" dirty="0"/>
          </a:p>
          <a:p>
            <a:endParaRPr lang="en-US" dirty="0"/>
          </a:p>
          <a:p>
            <a:r>
              <a:rPr lang="en-US" dirty="0"/>
              <a:t>file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content "&lt;h1&gt;Hello, world!&lt;/h1&gt;</a:t>
            </a:r>
          </a:p>
          <a:p>
            <a:r>
              <a:rPr lang="en-US" dirty="0"/>
              <a:t>&lt;h2&gt;</a:t>
            </a:r>
            <a:r>
              <a:rPr lang="en-US" dirty="0" err="1"/>
              <a:t>ipaddress</a:t>
            </a:r>
            <a:r>
              <a:rPr lang="en-US" dirty="0"/>
              <a:t>: #{node[</a:t>
            </a:r>
            <a:r>
              <a:rPr lang="uk-UA" dirty="0"/>
              <a:t>'</a:t>
            </a:r>
            <a:r>
              <a:rPr lang="en-US" dirty="0" err="1"/>
              <a:t>ipaddress</a:t>
            </a:r>
            <a:r>
              <a:rPr lang="uk-UA" dirty="0"/>
              <a:t>'</a:t>
            </a:r>
            <a:r>
              <a:rPr lang="en-US" dirty="0"/>
              <a:t>]}&lt;/h2&gt;</a:t>
            </a:r>
          </a:p>
          <a:p>
            <a:r>
              <a:rPr lang="en-US" dirty="0"/>
              <a:t>&lt;h2&gt;hostname: #{node[</a:t>
            </a:r>
            <a:r>
              <a:rPr lang="uk-UA" dirty="0"/>
              <a:t>'</a:t>
            </a:r>
            <a:r>
              <a:rPr lang="en-US" dirty="0"/>
              <a:t>hostname</a:t>
            </a:r>
            <a:r>
              <a:rPr lang="uk-UA" dirty="0"/>
              <a:t>'</a:t>
            </a:r>
            <a:r>
              <a:rPr lang="en-US" dirty="0"/>
              <a:t>]}&lt;/h2&gt;</a:t>
            </a:r>
          </a:p>
          <a:p>
            <a:r>
              <a:rPr lang="en-US" dirty="0"/>
              <a:t>"</a:t>
            </a:r>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3572933"/>
            <a:ext cx="14404273" cy="1790520"/>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GL: Change File Resource to a </a:t>
            </a:r>
            <a:r>
              <a:rPr lang="en-US" sz="4800" dirty="0"/>
              <a:t>Template </a:t>
            </a:r>
            <a:r>
              <a:rPr lang="en-US" sz="4800" dirty="0" smtClean="0"/>
              <a:t>Resource</a:t>
            </a:r>
            <a:endParaRPr lang="en-US" sz="4800"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smtClean="0"/>
              <a:t>template </a:t>
            </a:r>
            <a:r>
              <a:rPr lang="uk-UA" dirty="0" smtClean="0"/>
              <a:t>'</a:t>
            </a:r>
            <a:r>
              <a:rPr lang="en-US" dirty="0"/>
              <a:t>/</a:t>
            </a:r>
            <a:r>
              <a:rPr lang="en-US" dirty="0" err="1"/>
              <a:t>var</a:t>
            </a:r>
            <a:r>
              <a:rPr lang="en-US" dirty="0"/>
              <a:t>/www/html/</a:t>
            </a:r>
            <a:r>
              <a:rPr lang="en-US" dirty="0" err="1"/>
              <a:t>index.html</a:t>
            </a:r>
            <a:r>
              <a:rPr lang="uk-UA" dirty="0"/>
              <a:t>'</a:t>
            </a:r>
            <a:r>
              <a:rPr lang="en-US" dirty="0"/>
              <a:t> do</a:t>
            </a:r>
          </a:p>
          <a:p>
            <a:r>
              <a:rPr lang="en-US" dirty="0" smtClean="0"/>
              <a:t>end</a:t>
            </a:r>
            <a:endParaRPr lang="en-US" dirty="0"/>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338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a:t>
            </a:r>
            <a:r>
              <a:rPr lang="en-US" dirty="0" smtClean="0"/>
              <a:t>do</a:t>
            </a:r>
          </a:p>
          <a:p>
            <a:r>
              <a:rPr lang="en-US" dirty="0"/>
              <a:t> </a:t>
            </a:r>
            <a:r>
              <a:rPr lang="en-US" dirty="0" smtClean="0"/>
              <a:t> source "?????????????"</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GL: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err="1" smtClean="0"/>
              <a:t>httpd</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err="1" smtClean="0"/>
              <a:t>httpd</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GL: Update the Source Attribute</a:t>
            </a:r>
            <a:endParaRPr lang="en-US" sz="4800" dirty="0"/>
          </a:p>
        </p:txBody>
      </p:sp>
      <p:sp>
        <p:nvSpPr>
          <p:cNvPr id="3" name="Content Placeholder 2"/>
          <p:cNvSpPr>
            <a:spLocks noGrp="1"/>
          </p:cNvSpPr>
          <p:nvPr>
            <p:ph sz="quarter" idx="10"/>
          </p:nvPr>
        </p:nvSpPr>
        <p:spPr/>
        <p:txBody>
          <a:bodyPr>
            <a:normAutofit/>
          </a:bodyPr>
          <a:lstStyle/>
          <a:p>
            <a:r>
              <a:rPr lang="en-US" dirty="0" smtClean="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source </a:t>
            </a:r>
            <a:r>
              <a:rPr lang="uk-UA" dirty="0"/>
              <a:t>'</a:t>
            </a:r>
            <a:r>
              <a:rPr lang="en-US" dirty="0" err="1"/>
              <a:t>index.html.erb</a:t>
            </a:r>
            <a:r>
              <a:rPr lang="uk-UA" dirty="0"/>
              <a:t>'</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smtClean="0"/>
              <a:t>[</a:t>
            </a:r>
            <a:r>
              <a:rPr lang="is-IS" sz="2200" dirty="0" smtClean="0"/>
              <a:t>2016</a:t>
            </a:r>
            <a:r>
              <a:rPr lang="en-US" sz="2200" dirty="0" smtClean="0"/>
              <a:t>-09-16T14:18:05+00:00</a:t>
            </a:r>
            <a:r>
              <a:rPr lang="en-US" sz="2200" dirty="0"/>
              <a:t>]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smtClean="0"/>
              <a:t>[</a:t>
            </a:r>
            <a:r>
              <a:rPr lang="is-IS" sz="2200" dirty="0" smtClean="0"/>
              <a:t>2016</a:t>
            </a:r>
            <a:r>
              <a:rPr lang="en-US" sz="2200" dirty="0" smtClean="0"/>
              <a:t>-09-16T14:18:09+00:00</a:t>
            </a:r>
            <a:r>
              <a:rPr lang="en-US" sz="2200" dirty="0"/>
              <a:t>] WARN: Cloning resource attributes for service[httpd] from prior resource (CHEF-3694)</a:t>
            </a:r>
          </a:p>
          <a:p>
            <a:r>
              <a:rPr lang="en-US" sz="2200" dirty="0" smtClean="0"/>
              <a:t>[</a:t>
            </a:r>
            <a:r>
              <a:rPr lang="is-IS" sz="2200" dirty="0" smtClean="0"/>
              <a:t>2016</a:t>
            </a:r>
            <a:r>
              <a:rPr lang="en-US" sz="2200" dirty="0" smtClean="0"/>
              <a:t>-09-16T14:18:09+00:00</a:t>
            </a:r>
            <a:r>
              <a:rPr lang="en-US" sz="2200" dirty="0"/>
              <a:t>] WARN: Previous service[httpd]: /root/.chef/local-mode-cache/cache/cookbooks/apache/recipes/server.rb:8:in `</a:t>
            </a:r>
            <a:r>
              <a:rPr lang="en-US" sz="2200" dirty="0" err="1"/>
              <a:t>from_file</a:t>
            </a:r>
            <a:r>
              <a:rPr lang="en-US" sz="2200" dirty="0"/>
              <a:t>'</a:t>
            </a:r>
          </a:p>
          <a:p>
            <a:r>
              <a:rPr lang="en-US" sz="2200" dirty="0" smtClean="0"/>
              <a:t>[</a:t>
            </a:r>
            <a:r>
              <a:rPr lang="is-IS" sz="2200" dirty="0" smtClean="0"/>
              <a:t>2016</a:t>
            </a:r>
            <a:r>
              <a:rPr lang="en-US" sz="2200" dirty="0" smtClean="0"/>
              <a:t>-09-16T14:18:09+00:00</a:t>
            </a:r>
            <a:r>
              <a:rPr lang="en-US" sz="2200" dirty="0"/>
              <a:t>]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git commit -m </a:t>
            </a:r>
            <a:r>
              <a:rPr lang="en-US" dirty="0" smtClean="0">
                <a:latin typeface="+mj-lt"/>
              </a:rPr>
              <a:t>"Update default recipe to use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ü"/>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ü"/>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ü"/>
            </a:pPr>
            <a:r>
              <a:rPr lang="en-US" dirty="0" smtClean="0"/>
              <a:t>Update the "apache" cookbook's version for this patch</a:t>
            </a:r>
            <a:endParaRPr lang="en-US" dirty="0"/>
          </a:p>
          <a:p>
            <a:pPr marL="609585" indent="-609585">
              <a:lnSpc>
                <a:spcPct val="120000"/>
              </a:lnSpc>
              <a:buFont typeface="Wingdings" charset="2"/>
              <a:buChar char="ü"/>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949760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sz="4000" dirty="0"/>
              <a:t># ... PACKAGE RESOURCES ...</a:t>
            </a:r>
          </a:p>
          <a:p>
            <a:endParaRPr lang="en-US" dirty="0" smtClean="0"/>
          </a:p>
          <a:p>
            <a:r>
              <a:rPr lang="en-US" dirty="0" smtClean="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884912"/>
            <a:ext cx="14404273" cy="3397355"/>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sz="3600" dirty="0"/>
              <a:t># ... PACKAGE RESOURCES ...</a:t>
            </a:r>
          </a:p>
          <a:p>
            <a:endParaRPr lang="en-US" dirty="0" smtClean="0"/>
          </a:p>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0231" y="3395667"/>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smtClean="0"/>
              <a:t>[</a:t>
            </a:r>
            <a:r>
              <a:rPr lang="is-IS" dirty="0" smtClean="0"/>
              <a:t>2016</a:t>
            </a:r>
            <a:r>
              <a:rPr lang="en-US" dirty="0" smtClean="0"/>
              <a:t>-09-16T14:18:05+00:00</a:t>
            </a:r>
            <a:r>
              <a:rPr lang="en-US" dirty="0"/>
              <a:t>]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a:t>
            </a:r>
            <a:r>
              <a:rPr lang="is-IS" dirty="0" smtClean="0"/>
              <a:t>2016</a:t>
            </a:r>
            <a:r>
              <a:rPr lang="en-US" dirty="0" smtClean="0"/>
              <a:t>-09-16T14:18:09+00:00</a:t>
            </a:r>
            <a:r>
              <a:rPr lang="en-US" dirty="0"/>
              <a:t>] WARN: Cloning resource attributes for service[httpd] from prior resource (CHEF-3694)</a:t>
            </a:r>
          </a:p>
          <a:p>
            <a:r>
              <a:rPr lang="en-US" dirty="0" smtClean="0"/>
              <a:t>[</a:t>
            </a:r>
            <a:r>
              <a:rPr lang="is-IS" dirty="0" smtClean="0"/>
              <a:t>2016</a:t>
            </a:r>
            <a:r>
              <a:rPr lang="en-US" dirty="0" smtClean="0"/>
              <a:t>-09-16T14:18:09+00:00</a:t>
            </a:r>
            <a:r>
              <a:rPr lang="en-US" dirty="0"/>
              <a:t>] WARN: Previous service[httpd]: /root/.chef/local-mode-cache/cache/cookbooks/apache/recipes/server.rb:8:in `</a:t>
            </a:r>
            <a:r>
              <a:rPr lang="en-US" dirty="0" err="1"/>
              <a:t>from_file</a:t>
            </a:r>
            <a:r>
              <a:rPr lang="en-US" dirty="0"/>
              <a:t>'</a:t>
            </a:r>
          </a:p>
          <a:p>
            <a:r>
              <a:rPr lang="en-US" dirty="0" smtClean="0"/>
              <a:t>[</a:t>
            </a:r>
            <a:r>
              <a:rPr lang="is-IS" dirty="0" smtClean="0"/>
              <a:t>2016</a:t>
            </a:r>
            <a:r>
              <a:rPr lang="en-US" dirty="0" smtClean="0"/>
              <a:t>-09-16T14:18:09+00:00</a:t>
            </a:r>
            <a:r>
              <a:rPr lang="en-US" dirty="0"/>
              <a:t>]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457200" indent="-457200">
              <a:lnSpc>
                <a:spcPct val="90000"/>
              </a:lnSpc>
              <a:buFont typeface="Wingdings" charset="2"/>
              <a:buChar char="ü"/>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457200" indent="-457200">
              <a:lnSpc>
                <a:spcPct val="90000"/>
              </a:lnSpc>
              <a:buFont typeface="Wingdings" charset="2"/>
              <a:buChar char="ü"/>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457200" indent="-457200">
              <a:lnSpc>
                <a:spcPct val="90000"/>
              </a:lnSpc>
              <a:buFont typeface="Wingdings" charset="2"/>
              <a:buChar char="ü"/>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457200" indent="-457200">
              <a:lnSpc>
                <a:spcPct val="90000"/>
              </a:lnSpc>
              <a:buFont typeface="Wingdings" charset="2"/>
              <a:buChar char="ü"/>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457200" indent="-457200">
              <a:lnSpc>
                <a:spcPct val="90000"/>
              </a:lnSpc>
              <a:buFont typeface="Wingdings" charset="2"/>
              <a:buChar char="ü"/>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730176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git commit -m </a:t>
            </a:r>
            <a:r>
              <a:rPr lang="en-US" dirty="0" smtClean="0">
                <a:latin typeface="+mj-lt"/>
              </a:rPr>
              <a:t>"</a:t>
            </a:r>
            <a:r>
              <a:rPr lang="en-US" smtClean="0">
                <a:latin typeface="+mj-lt"/>
              </a:rPr>
              <a:t>Update default recipe to use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ü"/>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ü"/>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692479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t>
            </a:r>
            <a:r>
              <a:rPr lang="en-US" smtClean="0"/>
              <a:t>a recipe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smtClean="0">
                <a:latin typeface="Courier New" panose="02070309020205020404" pitchFamily="49" charset="0"/>
                <a:cs typeface="Courier New" panose="02070309020205020404" pitchFamily="49" charset="0"/>
              </a:rPr>
              <a:t>"Root Path: \"</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812621"/>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456762" y="6562511"/>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78910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7675636"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15837</TotalTime>
  <Words>5698</Words>
  <Application>Microsoft Macintosh PowerPoint</Application>
  <PresentationFormat>Custom</PresentationFormat>
  <Paragraphs>774</Paragraphs>
  <Slides>63</Slides>
  <Notes>63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63</vt:i4>
      </vt:variant>
    </vt:vector>
  </HeadingPairs>
  <TitlesOfParts>
    <vt:vector size="68" baseType="lpstr">
      <vt:lpstr>Courier New</vt:lpstr>
      <vt:lpstr>Gill Sans MT</vt:lpstr>
      <vt:lpstr>Wingdings</vt:lpstr>
      <vt:lpstr>Arial</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GL: Cleaner Recipes</vt:lpstr>
      <vt:lpstr>GL: Let's Check the Docs…</vt:lpstr>
      <vt:lpstr>remote_file</vt:lpstr>
      <vt:lpstr>cookbook_file</vt:lpstr>
      <vt:lpstr>Demo: cookbook_file's Source Match Up</vt:lpstr>
      <vt:lpstr>Template</vt:lpstr>
      <vt:lpstr>Demo: Template File's Source Matches Up</vt:lpstr>
      <vt:lpstr>Template</vt:lpstr>
      <vt:lpstr>GL: Cleaner Apache Recipe</vt:lpstr>
      <vt:lpstr>GL: What Can chef generate Do?</vt:lpstr>
      <vt:lpstr>GL: What Can chef generate template Do?</vt:lpstr>
      <vt:lpstr>GL: Use chef to Generate a Template</vt:lpstr>
      <vt:lpstr>GL: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GL: Move Our Source to the Template</vt:lpstr>
      <vt:lpstr>GL: Replace String Interpolation with ERB</vt:lpstr>
      <vt:lpstr>Cleaner Recipes</vt:lpstr>
      <vt:lpstr>GL: Remove the Existing Content Attribute</vt:lpstr>
      <vt:lpstr>GL: Change File Resource to a Template Resource</vt:lpstr>
      <vt:lpstr>What to Specify as the Source?</vt:lpstr>
      <vt:lpstr>GL: Viewing the Partial Path to the Template</vt:lpstr>
      <vt:lpstr>GL: Update the Source Attribute</vt:lpstr>
      <vt:lpstr>Cleaner Recipes</vt:lpstr>
      <vt:lpstr>Lab: Update the Version</vt:lpstr>
      <vt:lpstr>Lab: Test the Cookbook</vt:lpstr>
      <vt:lpstr>Lab: Change Directories and Apply the Cookbook</vt:lpstr>
      <vt:lpstr>Lab: Update the Cookbook's Patch Number</vt:lpstr>
      <vt:lpstr>Lab: Commit the Changes</vt:lpstr>
      <vt:lpstr>Lab: Update the Version</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Use the Template</vt:lpstr>
      <vt:lpstr>Lab: Update the Version</vt:lpstr>
      <vt:lpstr>Lab: Update the Cookbook's Patch Number</vt:lpstr>
      <vt:lpstr>Lab: Commit the Changes</vt:lpstr>
      <vt:lpstr>Lab: Update the Version</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2052</cp:revision>
  <cp:lastPrinted>2015-02-07T23:49:10Z</cp:lastPrinted>
  <dcterms:created xsi:type="dcterms:W3CDTF">2012-09-13T17:36:07Z</dcterms:created>
  <dcterms:modified xsi:type="dcterms:W3CDTF">2016-02-28T19:40:16Z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